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20"/>
  </p:notesMasterIdLst>
  <p:sldIdLst>
    <p:sldId id="263" r:id="rId2"/>
    <p:sldId id="261" r:id="rId3"/>
    <p:sldId id="258" r:id="rId4"/>
    <p:sldId id="264" r:id="rId5"/>
    <p:sldId id="265" r:id="rId6"/>
    <p:sldId id="266" r:id="rId7"/>
    <p:sldId id="259" r:id="rId8"/>
    <p:sldId id="267" r:id="rId9"/>
    <p:sldId id="268" r:id="rId10"/>
    <p:sldId id="269" r:id="rId11"/>
    <p:sldId id="270" r:id="rId12"/>
    <p:sldId id="271" r:id="rId13"/>
    <p:sldId id="276" r:id="rId14"/>
    <p:sldId id="278" r:id="rId15"/>
    <p:sldId id="274" r:id="rId16"/>
    <p:sldId id="279" r:id="rId17"/>
    <p:sldId id="260" r:id="rId18"/>
    <p:sldId id="262" r:id="rId1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74234"/>
  </p:normalViewPr>
  <p:slideViewPr>
    <p:cSldViewPr snapToGrid="0">
      <p:cViewPr varScale="1">
        <p:scale>
          <a:sx n="95" d="100"/>
          <a:sy n="95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9A24A-3D61-4647-A294-8F207B9199D7}" type="datetimeFigureOut">
              <a:rPr lang="en-NO" smtClean="0"/>
              <a:t>17/09/2023</a:t>
            </a:fld>
            <a:endParaRPr lang="en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8668E-68DD-F945-AC72-8A15F1FAB81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213195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2306899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0577254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181653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16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229508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53252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6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737818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8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782351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vSphere 7 / 01. March 2022</a:t>
            </a:r>
          </a:p>
          <a:p>
            <a:endParaRPr lang="en-NO" dirty="0"/>
          </a:p>
          <a:p>
            <a:r>
              <a:rPr lang="en-NO" dirty="0"/>
              <a:t>Screenshot?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9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934987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Don’t blindly try to configure/install something on the master, by following ”outdated” blog posts. I have broken my installs on several occasions</a:t>
            </a:r>
          </a:p>
          <a:p>
            <a:endParaRPr lang="en-NO" dirty="0"/>
          </a:p>
          <a:p>
            <a:r>
              <a:rPr lang="en-NO" dirty="0"/>
              <a:t>Not all Saltstack functionality works as you might think; Example gitfs and file server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10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647489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Don’t blindly try to configure/install something on the master, by following ”outdated” blog posts. I have broken my installs on several occasions</a:t>
            </a:r>
          </a:p>
          <a:p>
            <a:endParaRPr lang="en-NO" dirty="0"/>
          </a:p>
          <a:p>
            <a:r>
              <a:rPr lang="en-NO" dirty="0"/>
              <a:t>Not all Saltstack functionality works as you might think; Example gitfs and file server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11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040688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 — Ask if anyone has looked at it?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5043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13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56901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84DA-E3E0-4099-8BC4-1813584CD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5" y="800100"/>
            <a:ext cx="8447314" cy="3314694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1BD63B-9405-4E42-9E2F-07573F9B1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415" y="4909459"/>
            <a:ext cx="8292874" cy="91439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8D03A-9A11-476C-B52A-593F3C01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0CD1-7906-4885-9A4D-B764220D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ECA96-1AD5-41FE-AB5C-68ABD652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09E39A-DA3F-4BDC-A89A-6545C1DD3721}"/>
              </a:ext>
            </a:extLst>
          </p:cNvPr>
          <p:cNvCxnSpPr>
            <a:cxnSpLocks/>
          </p:cNvCxnSpPr>
          <p:nvPr/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0302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4882-AC48-4F1E-837D-E154BEEDC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613106" cy="128288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D34B7-C335-425E-BF89-DB1A0C235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914525"/>
            <a:ext cx="9613106" cy="38836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63754-C885-4DC6-962D-C86126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C9693-03CD-4EBD-A3D7-BE310CD5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BBD01-5E50-4FF1-A1D6-B24B7B75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03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EA1D39-AB23-4CEE-BBAA-55B29415D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78644"/>
            <a:ext cx="1912144" cy="527208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20688-FA9B-4ABD-9E9E-C7EADE949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578643"/>
            <a:ext cx="7943848" cy="527208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1A6B-AE19-4BD4-AE49-43E78CC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62144-27EE-4CE0-B167-F5DBA41B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A40B2-EFB0-47EA-878B-6405E1DC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22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BEE8-2E4A-4A4A-833E-89D8D79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CFDA-CDBF-4B24-9EC3-827F540F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08595"/>
            <a:ext cx="9527275" cy="3643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5871D-4A14-4A17-A0ED-7DDA7752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D654-899B-4DAF-93B9-1CBCAB5F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7FCA-B968-443D-90A7-E0F3C6D6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F5CC56-CBE8-4152-AD5E-982DD286AA28}"/>
              </a:ext>
            </a:extLst>
          </p:cNvPr>
          <p:cNvCxnSpPr>
            <a:cxnSpLocks/>
          </p:cNvCxnSpPr>
          <p:nvPr/>
        </p:nvCxnSpPr>
        <p:spPr>
          <a:xfrm>
            <a:off x="386707" y="19050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899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95B8-786F-418B-9367-52B19526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3426"/>
            <a:ext cx="8840344" cy="34890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CF574-9044-4964-B6AE-A3983D595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8488"/>
            <a:ext cx="8840344" cy="90077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2A109-E9F9-428E-858A-38375BF1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BA6F-665B-4D62-84D1-23E03428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1A2D7-4390-4B51-90D4-900EAAB13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22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66EE-5127-48B4-A6F6-F5F6B38D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7828"/>
            <a:ext cx="9578683" cy="990601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7B8A9-5914-49F9-8E0E-C8723C533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057407"/>
            <a:ext cx="4318906" cy="37251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7D0C2-CAEA-4E31-8FA6-D866315DF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69577" y="2057407"/>
            <a:ext cx="4405746" cy="37251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E5DE2-0BD6-45B3-BDB1-675BA058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9/17/23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622B7-97C1-4C72-BCA9-290DC716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7BEE3-B3AE-45B6-924A-08ABC951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10397D-8A25-4307-B58D-8DE617EFD26D}"/>
              </a:ext>
            </a:extLst>
          </p:cNvPr>
          <p:cNvCxnSpPr>
            <a:cxnSpLocks/>
          </p:cNvCxnSpPr>
          <p:nvPr/>
        </p:nvCxnSpPr>
        <p:spPr>
          <a:xfrm>
            <a:off x="375523" y="176040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747697-5C57-4DA6-8ED6-CAB14CDD220A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575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2296-2B01-4044-AD7B-497BAC8AE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09600"/>
            <a:ext cx="10515600" cy="951491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08880-DE5D-4299-BAC3-D45377C49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989859"/>
            <a:ext cx="4381644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A655D-7A3A-4BA5-B82A-744276BE2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713126"/>
            <a:ext cx="4381644" cy="31213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37933-BDAC-4317-9B7E-E30CF0B42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0530" y="1989859"/>
            <a:ext cx="4487137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5878F-AE56-4F8C-A84A-A8534180D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0531" y="2713127"/>
            <a:ext cx="4487136" cy="312136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FF249A-9D93-4A8E-9284-5AB19AC0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9/17/23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63883-9438-44C9-877E-EC771D1B3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5ED3CC-D7BA-43BD-973A-B09921FE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B03ADF-AEED-49C1-9CF7-7749387E2A4F}"/>
              </a:ext>
            </a:extLst>
          </p:cNvPr>
          <p:cNvCxnSpPr>
            <a:cxnSpLocks/>
          </p:cNvCxnSpPr>
          <p:nvPr/>
        </p:nvCxnSpPr>
        <p:spPr>
          <a:xfrm>
            <a:off x="378503" y="17526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345CA-2FC8-42B9-85F7-84F77724D011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676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8770-E2EE-4C9B-9F89-128DAC66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16" y="703687"/>
            <a:ext cx="9406190" cy="172258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CE391-8E22-4716-8A8B-C39BA61A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9/17/23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6C042F-179F-4DBC-80B7-34B89EA2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86EA4-4BE5-4D17-A1DC-196FEA97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876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649B6B-2C1C-452D-9F93-BD9A6F2B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9/17/23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CA8ED-78AC-4474-8874-E4C42429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0B764-0B68-4801-ADE7-93105912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96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E717A-ED7D-43FE-881F-9407FF220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97476"/>
            <a:ext cx="3932237" cy="169371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FE954-332E-4D66-AFFD-A15389A7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97475"/>
            <a:ext cx="5140180" cy="526357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15CDA-9FC3-4F17-963C-DD9E226EC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194"/>
            <a:ext cx="3932237" cy="35777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C30BE-8EE8-4A41-B20E-ACEFC980C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2ABFB-60E7-4BA1-866A-7059F058065B}" type="datetime1">
              <a:rPr lang="en-US" smtClean="0"/>
              <a:t>9/17/23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B6719-F550-42EF-B377-8E41A46D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A6636-5EF9-499C-A3A0-3021812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44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038CB-27F1-47CF-B05A-CC0688301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59822"/>
            <a:ext cx="3932237" cy="165215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9C67EA-3155-4708-9B86-D7B2B54FC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03687"/>
            <a:ext cx="5212917" cy="49690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434F1-C813-4E9B-98A4-B0B372CE2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26277"/>
            <a:ext cx="3932237" cy="32464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A0B8-75E7-465D-84CB-BC9C3FB2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9/17/23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79C9-B751-43BD-8B27-FA18290E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998FB-27B9-46E5-90E3-09B108B0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566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BA68A5-A7C7-4D91-AB95-6E0B6FFD87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93EBF-655A-4373-ADBE-9606BFA9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485160" cy="12828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F2994-4D2E-43BB-9D9B-117ED94AB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91757"/>
            <a:ext cx="9485163" cy="3706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28926-9DF1-4A3E-8B81-2191D6F75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2" y="6140304"/>
            <a:ext cx="3154896" cy="287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300" baseline="0">
                <a:solidFill>
                  <a:schemeClr val="accent1"/>
                </a:solidFill>
              </a:defRPr>
            </a:lvl1pPr>
          </a:lstStyle>
          <a:p>
            <a:fld id="{CFBEA57F-793F-4683-BD8A-741FD4B89154}" type="datetime1">
              <a:rPr lang="en-US" smtClean="0"/>
              <a:t>9/17/23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BD4F-CE83-48A3-9683-19CF03C0A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233562" y="25785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1" cap="all" spc="3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94939-09B3-4A6E-88F8-4D923A56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1701" y="5672706"/>
            <a:ext cx="951908" cy="75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fld id="{81D2C36F-4504-47C0-B82F-A167342A27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4051E3-92B2-42FC-BB3D-372E4A614439}"/>
              </a:ext>
            </a:extLst>
          </p:cNvPr>
          <p:cNvSpPr/>
          <p:nvPr/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</a:extLst>
          </p:cNvPr>
          <p:cNvCxnSpPr>
            <a:cxnSpLocks/>
          </p:cNvCxnSpPr>
          <p:nvPr/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A478A1-0B34-4F2B-88FA-CF47551E5DF9}"/>
              </a:ext>
            </a:extLst>
          </p:cNvPr>
          <p:cNvCxnSpPr>
            <a:cxnSpLocks/>
          </p:cNvCxnSpPr>
          <p:nvPr/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2188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h0bbel/Down-The-Rabbit-Hole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core.vmware.com/resource/vsphere-datasets#section1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altproject.io/index.html" TargetMode="External"/><Relationship Id="rId5" Type="http://schemas.openxmlformats.org/officeDocument/2006/relationships/hyperlink" Target="https://docs.vmware.com/en/VMware-Aria-Automation/SaaS/Getting-Started-Automation-Config-Cloud/GUID-508B1CB8-B2B3-401C-9D49-781CE02EBE98.html" TargetMode="Externa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BC67C-2240-5E33-CB51-102493259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51D1DAA-05CD-B9DE-B933-692DF08B6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AF636A0-0299-75D0-9102-BEA025584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3B859581-8ECF-275B-6688-9EF874080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6DD6D09-07BF-DEF3-47C5-038AB85E7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</a:t>
            </a:fld>
            <a:endParaRPr lang="en-US"/>
          </a:p>
        </p:txBody>
      </p:sp>
      <p:pic>
        <p:nvPicPr>
          <p:cNvPr id="8" name="Pladsholder til indhold 6">
            <a:extLst>
              <a:ext uri="{FF2B5EF4-FFF2-40B4-BE49-F238E27FC236}">
                <a16:creationId xmlns:a16="http://schemas.microsoft.com/office/drawing/2014/main" id="{23D7A23D-A0B3-2AA7-CF12-0D6B4B8934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1885"/>
            <a:ext cx="12191980" cy="6857990"/>
          </a:xfrm>
          <a:prstGeom prst="rect">
            <a:avLst/>
          </a:prstGeom>
        </p:spPr>
      </p:pic>
      <p:pic>
        <p:nvPicPr>
          <p:cNvPr id="9" name="Billede 8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981E50C4-8892-325D-B357-8FA504933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C42A022D-D050-CB82-6801-73013DDC7F74}"/>
              </a:ext>
            </a:extLst>
          </p:cNvPr>
          <p:cNvSpPr txBox="1"/>
          <p:nvPr/>
        </p:nvSpPr>
        <p:spPr>
          <a:xfrm>
            <a:off x="443575" y="1845406"/>
            <a:ext cx="110299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 The </a:t>
            </a:r>
            <a:r>
              <a:rPr lang="da-DK" sz="8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Rabbit</a:t>
            </a:r>
            <a:r>
              <a:rPr lang="da-DK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Hole</a:t>
            </a: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8FECE60E-10E3-2AEA-FB8D-191A7C05D166}"/>
              </a:ext>
            </a:extLst>
          </p:cNvPr>
          <p:cNvSpPr txBox="1"/>
          <p:nvPr/>
        </p:nvSpPr>
        <p:spPr>
          <a:xfrm>
            <a:off x="581025" y="3479679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VMware Automation </a:t>
            </a:r>
            <a:r>
              <a:rPr lang="da-DK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354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Tips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a-DK" sz="3200" dirty="0"/>
          </a:p>
          <a:p>
            <a:r>
              <a:rPr lang="da-DK" sz="3200" dirty="0"/>
              <a:t>Have a test/</a:t>
            </a:r>
            <a:r>
              <a:rPr lang="da-DK" sz="3200" dirty="0" err="1"/>
              <a:t>prod</a:t>
            </a:r>
            <a:r>
              <a:rPr lang="da-DK" sz="3200" dirty="0"/>
              <a:t> </a:t>
            </a:r>
            <a:r>
              <a:rPr lang="da-DK" sz="3200" dirty="0" err="1"/>
              <a:t>environment</a:t>
            </a:r>
            <a:endParaRPr lang="da-DK" sz="3200" dirty="0"/>
          </a:p>
          <a:p>
            <a:r>
              <a:rPr lang="da-DK" sz="3200" dirty="0"/>
              <a:t>	Not just for minions, but </a:t>
            </a:r>
            <a:r>
              <a:rPr lang="da-DK" sz="3200" dirty="0" err="1"/>
              <a:t>also</a:t>
            </a:r>
            <a:r>
              <a:rPr lang="da-DK" sz="3200" dirty="0"/>
              <a:t> master</a:t>
            </a:r>
          </a:p>
          <a:p>
            <a:endParaRPr lang="da-DK" sz="3200" dirty="0"/>
          </a:p>
          <a:p>
            <a:r>
              <a:rPr lang="da-DK" sz="3200" dirty="0"/>
              <a:t>If </a:t>
            </a:r>
            <a:r>
              <a:rPr lang="da-DK" sz="3200" dirty="0" err="1"/>
              <a:t>it’s</a:t>
            </a:r>
            <a:r>
              <a:rPr lang="da-DK" sz="3200" dirty="0"/>
              <a:t> </a:t>
            </a:r>
            <a:r>
              <a:rPr lang="da-DK" sz="3200" dirty="0" err="1"/>
              <a:t>available</a:t>
            </a:r>
            <a:r>
              <a:rPr lang="da-DK" sz="3200" dirty="0"/>
              <a:t> in </a:t>
            </a:r>
            <a:r>
              <a:rPr lang="da-DK" sz="3200" dirty="0" err="1"/>
              <a:t>Saltstack</a:t>
            </a:r>
            <a:r>
              <a:rPr lang="da-DK" sz="3200" dirty="0"/>
              <a:t>, it </a:t>
            </a:r>
            <a:r>
              <a:rPr lang="da-DK" sz="3200" dirty="0" err="1"/>
              <a:t>might</a:t>
            </a:r>
            <a:r>
              <a:rPr lang="da-DK" sz="3200" dirty="0"/>
              <a:t> not </a:t>
            </a:r>
            <a:r>
              <a:rPr lang="da-DK" sz="3200" dirty="0" err="1"/>
              <a:t>be</a:t>
            </a:r>
            <a:r>
              <a:rPr lang="da-DK" sz="3200" dirty="0"/>
              <a:t> in Aria Automation </a:t>
            </a:r>
            <a:r>
              <a:rPr lang="da-DK" sz="3200" dirty="0" err="1"/>
              <a:t>Config</a:t>
            </a:r>
            <a:r>
              <a:rPr lang="da-DK" sz="3200" dirty="0"/>
              <a:t> (</a:t>
            </a:r>
            <a:r>
              <a:rPr lang="da-DK" sz="3200" dirty="0" err="1"/>
              <a:t>yet</a:t>
            </a:r>
            <a:r>
              <a:rPr lang="da-DK" sz="3200" dirty="0"/>
              <a:t>)</a:t>
            </a:r>
          </a:p>
          <a:p>
            <a:endParaRPr lang="da-DK" sz="3200" dirty="0"/>
          </a:p>
          <a:p>
            <a:r>
              <a:rPr lang="da-DK" sz="3200" dirty="0" err="1"/>
              <a:t>Documentation</a:t>
            </a:r>
            <a:r>
              <a:rPr lang="da-DK" sz="3200" dirty="0"/>
              <a:t> is … </a:t>
            </a:r>
            <a:r>
              <a:rPr lang="da-DK" sz="3200" dirty="0" err="1"/>
              <a:t>scattered</a:t>
            </a:r>
            <a:endParaRPr lang="da-DK" sz="3200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1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Live Demo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408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6" name="Tekstfelt 8">
            <a:extLst>
              <a:ext uri="{FF2B5EF4-FFF2-40B4-BE49-F238E27FC236}">
                <a16:creationId xmlns:a16="http://schemas.microsoft.com/office/drawing/2014/main" id="{9360369A-80CB-CE87-2D26-9C3A69F96832}"/>
              </a:ext>
            </a:extLst>
          </p:cNvPr>
          <p:cNvSpPr txBox="1"/>
          <p:nvPr/>
        </p:nvSpPr>
        <p:spPr>
          <a:xfrm>
            <a:off x="628652" y="1503123"/>
            <a:ext cx="109013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/>
              <a:t>New in </a:t>
            </a:r>
            <a:r>
              <a:rPr lang="da-DK" sz="3200" dirty="0" err="1"/>
              <a:t>vSphere</a:t>
            </a:r>
            <a:r>
              <a:rPr lang="da-DK" sz="3200" dirty="0"/>
              <a:t> 8</a:t>
            </a:r>
          </a:p>
          <a:p>
            <a:r>
              <a:rPr lang="da-DK" sz="3200" dirty="0"/>
              <a:t>	</a:t>
            </a:r>
          </a:p>
          <a:p>
            <a:r>
              <a:rPr lang="da-DK" sz="3200" dirty="0"/>
              <a:t>Datasets </a:t>
            </a:r>
            <a:r>
              <a:rPr lang="da-DK" sz="3200" dirty="0" err="1"/>
              <a:t>are</a:t>
            </a:r>
            <a:r>
              <a:rPr lang="da-DK" sz="3200" dirty="0"/>
              <a:t> metadata </a:t>
            </a:r>
            <a:r>
              <a:rPr lang="da-DK" sz="3200" dirty="0" err="1"/>
              <a:t>stored</a:t>
            </a:r>
            <a:r>
              <a:rPr lang="da-DK" sz="3200" dirty="0"/>
              <a:t> with the VM (</a:t>
            </a:r>
            <a:r>
              <a:rPr lang="da-DK" sz="3200" i="1" dirty="0"/>
              <a:t>.</a:t>
            </a:r>
            <a:r>
              <a:rPr lang="da-DK" sz="3200" i="1" dirty="0" err="1"/>
              <a:t>dsd</a:t>
            </a:r>
            <a:r>
              <a:rPr lang="da-DK" sz="3200" dirty="0"/>
              <a:t>)</a:t>
            </a:r>
          </a:p>
          <a:p>
            <a:endParaRPr lang="da-DK" sz="3200" dirty="0"/>
          </a:p>
          <a:p>
            <a:r>
              <a:rPr lang="da-DK" sz="3200" dirty="0" err="1"/>
              <a:t>Only</a:t>
            </a:r>
            <a:r>
              <a:rPr lang="da-DK" sz="3200" dirty="0"/>
              <a:t> </a:t>
            </a:r>
            <a:r>
              <a:rPr lang="da-DK" sz="3200" dirty="0" err="1"/>
              <a:t>available</a:t>
            </a:r>
            <a:r>
              <a:rPr lang="da-DK" sz="3200" dirty="0"/>
              <a:t> </a:t>
            </a:r>
            <a:r>
              <a:rPr lang="da-DK" sz="3200" dirty="0" err="1"/>
              <a:t>through</a:t>
            </a:r>
            <a:r>
              <a:rPr lang="da-DK" sz="3200" dirty="0"/>
              <a:t> vCenter API</a:t>
            </a:r>
          </a:p>
        </p:txBody>
      </p:sp>
    </p:spTree>
    <p:extLst>
      <p:ext uri="{BB962C8B-B14F-4D97-AF65-F5344CB8AC3E}">
        <p14:creationId xmlns:p14="http://schemas.microsoft.com/office/powerpoint/2010/main" val="3135777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186C18-A31D-390C-8026-F3D7DFBDA51F}"/>
              </a:ext>
            </a:extLst>
          </p:cNvPr>
          <p:cNvSpPr txBox="1"/>
          <p:nvPr/>
        </p:nvSpPr>
        <p:spPr>
          <a:xfrm>
            <a:off x="564358" y="2221317"/>
            <a:ext cx="10901360" cy="3139321"/>
          </a:xfrm>
          <a:prstGeom prst="rect">
            <a:avLst/>
          </a:prstGeom>
          <a:solidFill>
            <a:srgbClr val="182033"/>
          </a:solidFill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vm_moref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vm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-id"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adminDataSetParam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569CD6"/>
                </a:solidFill>
                <a:latin typeface="Menlo" panose="020B0609030804020204" pitchFamily="49" charset="0"/>
              </a:rPr>
              <a:t>@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"salt-ds"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Description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"Dataset for 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Saltstack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vm_moref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GuestAccess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"READ_ONLY"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HostAccess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"READ_WRITE"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OmitFromSnapshotClone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569CD6"/>
                </a:solidFill>
                <a:latin typeface="Menlo" panose="020B0609030804020204" pitchFamily="49" charset="0"/>
              </a:rPr>
              <a:t>$false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CDCAA"/>
                </a:solidFill>
                <a:latin typeface="Menlo" panose="020B0609030804020204" pitchFamily="49" charset="0"/>
              </a:rPr>
              <a:t>New-</a:t>
            </a:r>
            <a:r>
              <a:rPr lang="en-GB" dirty="0" err="1">
                <a:solidFill>
                  <a:srgbClr val="DCDCAA"/>
                </a:solidFill>
                <a:latin typeface="Menlo" panose="020B0609030804020204" pitchFamily="49" charset="0"/>
              </a:rPr>
              <a:t>VMDataset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@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adminDataSetParam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endParaRPr lang="en-N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E72E4-25C8-AF0E-0833-8F2D4101AAFA}"/>
              </a:ext>
            </a:extLst>
          </p:cNvPr>
          <p:cNvSpPr txBox="1"/>
          <p:nvPr/>
        </p:nvSpPr>
        <p:spPr>
          <a:xfrm>
            <a:off x="564358" y="1561017"/>
            <a:ext cx="60982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3200" dirty="0" err="1"/>
              <a:t>Create</a:t>
            </a:r>
            <a:r>
              <a:rPr lang="da-DK" sz="3200" dirty="0"/>
              <a:t> dataset in </a:t>
            </a:r>
            <a:r>
              <a:rPr lang="da-DK" sz="3200" dirty="0" err="1"/>
              <a:t>PowerCLI</a:t>
            </a:r>
            <a:endParaRPr lang="da-DK" sz="3200" dirty="0"/>
          </a:p>
        </p:txBody>
      </p:sp>
    </p:spTree>
    <p:extLst>
      <p:ext uri="{BB962C8B-B14F-4D97-AF65-F5344CB8AC3E}">
        <p14:creationId xmlns:p14="http://schemas.microsoft.com/office/powerpoint/2010/main" val="3075849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186C18-A31D-390C-8026-F3D7DFBDA51F}"/>
              </a:ext>
            </a:extLst>
          </p:cNvPr>
          <p:cNvSpPr txBox="1"/>
          <p:nvPr/>
        </p:nvSpPr>
        <p:spPr>
          <a:xfrm>
            <a:off x="564358" y="2221317"/>
            <a:ext cx="10901360" cy="3139321"/>
          </a:xfrm>
          <a:prstGeom prst="rect">
            <a:avLst/>
          </a:prstGeom>
          <a:solidFill>
            <a:srgbClr val="182033"/>
          </a:solidFill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$sharedDataSetEntry1Param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569CD6"/>
                </a:solidFill>
                <a:latin typeface="Menlo" panose="020B0609030804020204" pitchFamily="49" charset="0"/>
              </a:rPr>
              <a:t>@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{	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Name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AppID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"vm-75040"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Dataset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"salt-ds"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Value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pihole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CDCAA"/>
                </a:solidFill>
                <a:latin typeface="Menlo" panose="020B0609030804020204" pitchFamily="49" charset="0"/>
              </a:rPr>
              <a:t>New-</a:t>
            </a:r>
            <a:r>
              <a:rPr lang="en-GB" dirty="0" err="1">
                <a:solidFill>
                  <a:srgbClr val="DCDCAA"/>
                </a:solidFill>
                <a:latin typeface="Menlo" panose="020B0609030804020204" pitchFamily="49" charset="0"/>
              </a:rPr>
              <a:t>VMDatasetEntry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@sharedDataSetEntry1Param</a:t>
            </a:r>
          </a:p>
          <a:p>
            <a:endParaRPr lang="en-GB" dirty="0">
              <a:solidFill>
                <a:srgbClr val="9CDCFE"/>
              </a:solidFill>
              <a:latin typeface="Menlo" panose="020B0609030804020204" pitchFamily="49" charset="0"/>
            </a:endParaRPr>
          </a:p>
          <a:p>
            <a:endParaRPr lang="en-GB" dirty="0">
              <a:solidFill>
                <a:srgbClr val="9CDCFE"/>
              </a:solidFill>
              <a:latin typeface="Menlo" panose="020B0609030804020204" pitchFamily="49" charset="0"/>
            </a:endParaRPr>
          </a:p>
          <a:p>
            <a:endParaRPr lang="en-GB" dirty="0">
              <a:solidFill>
                <a:srgbClr val="9CDCFE"/>
              </a:solidFill>
              <a:latin typeface="Menlo" panose="020B0609030804020204" pitchFamily="49" charset="0"/>
            </a:endParaRPr>
          </a:p>
          <a:p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E72E4-25C8-AF0E-0833-8F2D4101AAFA}"/>
              </a:ext>
            </a:extLst>
          </p:cNvPr>
          <p:cNvSpPr txBox="1"/>
          <p:nvPr/>
        </p:nvSpPr>
        <p:spPr>
          <a:xfrm>
            <a:off x="564358" y="1561017"/>
            <a:ext cx="60982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3200" dirty="0"/>
              <a:t>Set Dataset </a:t>
            </a:r>
            <a:r>
              <a:rPr lang="da-DK" sz="3200" dirty="0" err="1"/>
              <a:t>entry</a:t>
            </a:r>
            <a:r>
              <a:rPr lang="da-DK" sz="3200" dirty="0"/>
              <a:t> for a VM </a:t>
            </a:r>
          </a:p>
        </p:txBody>
      </p:sp>
    </p:spTree>
    <p:extLst>
      <p:ext uri="{BB962C8B-B14F-4D97-AF65-F5344CB8AC3E}">
        <p14:creationId xmlns:p14="http://schemas.microsoft.com/office/powerpoint/2010/main" val="2396716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4B8838-F0EE-DA84-0E7E-FC902369B879}"/>
              </a:ext>
            </a:extLst>
          </p:cNvPr>
          <p:cNvSpPr txBox="1"/>
          <p:nvPr/>
        </p:nvSpPr>
        <p:spPr>
          <a:xfrm>
            <a:off x="628651" y="3238268"/>
            <a:ext cx="10901360" cy="2031325"/>
          </a:xfrm>
          <a:prstGeom prst="rect">
            <a:avLst/>
          </a:prstGeom>
          <a:solidFill>
            <a:srgbClr val="182033"/>
          </a:solidFill>
        </p:spPr>
        <p:txBody>
          <a:bodyPr wrap="square">
            <a:spAutoFit/>
          </a:bodyPr>
          <a:lstStyle/>
          <a:p>
            <a:endParaRPr lang="en-GB" b="0" dirty="0">
              <a:solidFill>
                <a:srgbClr val="DCDCAA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vmtoolsd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GB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cmd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'datasets-get-entry {"keys": ["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AppID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"], "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dataset":"salt-ds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"}'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|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jq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-r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'.entries[].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AppID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’</a:t>
            </a:r>
          </a:p>
          <a:p>
            <a:endParaRPr lang="en-GB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pihole</a:t>
            </a:r>
            <a:endParaRPr lang="en-GB" b="0" dirty="0">
              <a:solidFill>
                <a:srgbClr val="DCDCAA"/>
              </a:solidFill>
              <a:effectLst/>
              <a:latin typeface="Menlo" panose="020B0609030804020204" pitchFamily="49" charset="0"/>
            </a:endParaRPr>
          </a:p>
          <a:p>
            <a:endParaRPr lang="en-GB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Tekstfelt 8">
            <a:extLst>
              <a:ext uri="{FF2B5EF4-FFF2-40B4-BE49-F238E27FC236}">
                <a16:creationId xmlns:a16="http://schemas.microsoft.com/office/drawing/2014/main" id="{9360369A-80CB-CE87-2D26-9C3A69F96832}"/>
              </a:ext>
            </a:extLst>
          </p:cNvPr>
          <p:cNvSpPr txBox="1"/>
          <p:nvPr/>
        </p:nvSpPr>
        <p:spPr>
          <a:xfrm>
            <a:off x="628652" y="1503123"/>
            <a:ext cx="109013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 err="1"/>
              <a:t>Readable</a:t>
            </a:r>
            <a:r>
              <a:rPr lang="da-DK" sz="3200" dirty="0"/>
              <a:t> in the VM </a:t>
            </a:r>
            <a:r>
              <a:rPr lang="da-DK" sz="3200" dirty="0" err="1"/>
              <a:t>through</a:t>
            </a:r>
            <a:r>
              <a:rPr lang="da-DK" sz="3200" dirty="0"/>
              <a:t> VMware Tools</a:t>
            </a:r>
          </a:p>
          <a:p>
            <a:endParaRPr lang="da-DK" sz="3200" dirty="0"/>
          </a:p>
          <a:p>
            <a:r>
              <a:rPr lang="da-DK" sz="3200" dirty="0"/>
              <a:t>Can </a:t>
            </a:r>
            <a:r>
              <a:rPr lang="da-DK" sz="3200" dirty="0" err="1"/>
              <a:t>be</a:t>
            </a:r>
            <a:r>
              <a:rPr lang="da-DK" sz="3200" dirty="0"/>
              <a:t> </a:t>
            </a:r>
            <a:r>
              <a:rPr lang="da-DK" sz="3200" dirty="0" err="1"/>
              <a:t>used</a:t>
            </a:r>
            <a:r>
              <a:rPr lang="da-DK" sz="3200" dirty="0"/>
              <a:t> to set a </a:t>
            </a:r>
            <a:r>
              <a:rPr lang="da-DK" sz="3200" dirty="0" err="1"/>
              <a:t>grain</a:t>
            </a:r>
            <a:endParaRPr lang="da-DK" sz="3200" dirty="0"/>
          </a:p>
        </p:txBody>
      </p:sp>
    </p:spTree>
    <p:extLst>
      <p:ext uri="{BB962C8B-B14F-4D97-AF65-F5344CB8AC3E}">
        <p14:creationId xmlns:p14="http://schemas.microsoft.com/office/powerpoint/2010/main" val="177729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6" name="Tekstfelt 8">
            <a:extLst>
              <a:ext uri="{FF2B5EF4-FFF2-40B4-BE49-F238E27FC236}">
                <a16:creationId xmlns:a16="http://schemas.microsoft.com/office/drawing/2014/main" id="{9360369A-80CB-CE87-2D26-9C3A69F96832}"/>
              </a:ext>
            </a:extLst>
          </p:cNvPr>
          <p:cNvSpPr txBox="1"/>
          <p:nvPr/>
        </p:nvSpPr>
        <p:spPr>
          <a:xfrm>
            <a:off x="628652" y="1516570"/>
            <a:ext cx="1090136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>
                <a:hlinkClick r:id="rId5"/>
              </a:rPr>
              <a:t>Getting Started with Automation Config</a:t>
            </a:r>
            <a:br>
              <a:rPr lang="da-DK" sz="3200" dirty="0"/>
            </a:br>
            <a:br>
              <a:rPr lang="da-DK" sz="3200" dirty="0"/>
            </a:br>
            <a:r>
              <a:rPr lang="da-DK" sz="3200" dirty="0">
                <a:hlinkClick r:id="rId6"/>
              </a:rPr>
              <a:t>saltproject.io</a:t>
            </a:r>
            <a:endParaRPr lang="da-DK" sz="3200" dirty="0"/>
          </a:p>
          <a:p>
            <a:endParaRPr lang="da-DK" sz="3200" dirty="0">
              <a:hlinkClick r:id="rId7"/>
            </a:endParaRPr>
          </a:p>
          <a:p>
            <a:r>
              <a:rPr lang="da-DK" sz="3200" dirty="0">
                <a:hlinkClick r:id="rId7"/>
              </a:rPr>
              <a:t>vSphere Datasets</a:t>
            </a:r>
            <a:endParaRPr lang="da-DK" sz="3200" dirty="0"/>
          </a:p>
          <a:p>
            <a:endParaRPr lang="da-DK" sz="3200" dirty="0"/>
          </a:p>
          <a:p>
            <a:r>
              <a:rPr lang="da-DK" sz="3200" dirty="0">
                <a:hlinkClick r:id="rId8"/>
              </a:rPr>
              <a:t>Down The Rabbit Hole GitHub</a:t>
            </a:r>
            <a:endParaRPr lang="da-DK" sz="3200" dirty="0"/>
          </a:p>
        </p:txBody>
      </p:sp>
    </p:spTree>
    <p:extLst>
      <p:ext uri="{BB962C8B-B14F-4D97-AF65-F5344CB8AC3E}">
        <p14:creationId xmlns:p14="http://schemas.microsoft.com/office/powerpoint/2010/main" val="2448183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3" y="1503123"/>
            <a:ext cx="6047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/>
              <a:t>Text</a:t>
            </a: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3A66E09B-CDCF-E341-6DC6-430B7E336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6582" y="1503122"/>
            <a:ext cx="4193431" cy="3212187"/>
          </a:xfrm>
          <a:prstGeom prst="rect">
            <a:avLst/>
          </a:prstGeom>
        </p:spPr>
      </p:pic>
      <p:pic>
        <p:nvPicPr>
          <p:cNvPr id="3" name="Billede 2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A2110E01-FD5D-BD3B-FBE8-FE6E7CB7A2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860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A94AB68F-977E-DABD-B8D9-93F4809C9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79F3E-F042-7F31-78AA-872B637141C9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a-DK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Billede 2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256F1892-F2AE-6413-36BC-06931190E9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90" t="18490" r="19669" b="15258"/>
          <a:stretch/>
        </p:blipFill>
        <p:spPr>
          <a:xfrm>
            <a:off x="3226500" y="1319679"/>
            <a:ext cx="6012832" cy="460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9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A94AB68F-977E-DABD-B8D9-93F4809C9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79F3E-F042-7F31-78AA-872B637141C9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Christian Mohn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8FBDABF9-7CFC-9B09-4E34-44728FF333CF}"/>
              </a:ext>
            </a:extLst>
          </p:cNvPr>
          <p:cNvSpPr txBox="1"/>
          <p:nvPr/>
        </p:nvSpPr>
        <p:spPr>
          <a:xfrm>
            <a:off x="500063" y="1643721"/>
            <a:ext cx="64078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Chief </a:t>
            </a:r>
            <a:r>
              <a:rPr lang="da-DK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Technologist</a:t>
            </a:r>
            <a:r>
              <a:rPr lang="da-DK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SDDC | Proact IT Norge AS</a:t>
            </a:r>
          </a:p>
          <a:p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VCIX-DCV | </a:t>
            </a: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vExpert</a:t>
            </a: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| </a:t>
            </a: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vNinja.net</a:t>
            </a: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| @h0bbel</a:t>
            </a:r>
          </a:p>
          <a:p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dropped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Kahoot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! podium)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231DB4BD-10ED-2DED-094F-36ED4FDE6F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58" r="2258"/>
          <a:stretch/>
        </p:blipFill>
        <p:spPr>
          <a:xfrm>
            <a:off x="7826801" y="1104369"/>
            <a:ext cx="2540273" cy="3546772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C08E201C-59B7-6FA7-49F4-544555BE0D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B5B081-73F0-131C-6F6E-08EA5D5FFA4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54791" y="3944142"/>
            <a:ext cx="2540273" cy="2540273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0FD6AF-D4E9-9689-10D0-00039AAC990A}"/>
              </a:ext>
            </a:extLst>
          </p:cNvPr>
          <p:cNvSpPr txBox="1"/>
          <p:nvPr/>
        </p:nvSpPr>
        <p:spPr>
          <a:xfrm>
            <a:off x="500063" y="3470516"/>
            <a:ext cx="25950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90F5BD-29C8-F39B-7F96-1B4F28B243E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394668" y="3944142"/>
            <a:ext cx="2540273" cy="2540273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9FC322E-F42F-58A9-22FF-BCF309325A94}"/>
              </a:ext>
            </a:extLst>
          </p:cNvPr>
          <p:cNvSpPr txBox="1"/>
          <p:nvPr/>
        </p:nvSpPr>
        <p:spPr>
          <a:xfrm>
            <a:off x="4339940" y="3470516"/>
            <a:ext cx="25950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vNinja</a:t>
            </a:r>
            <a:endParaRPr lang="da-DK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840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D6596AA9-B120-4DE3-9A80-7DB4BD122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A94AB68F-977E-DABD-B8D9-93F4809C9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1885"/>
            <a:ext cx="12191980" cy="6857990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79F3E-F042-7F31-78AA-872B637141C9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8FBDABF9-7CFC-9B09-4E34-44728FF333CF}"/>
              </a:ext>
            </a:extLst>
          </p:cNvPr>
          <p:cNvSpPr txBox="1"/>
          <p:nvPr/>
        </p:nvSpPr>
        <p:spPr>
          <a:xfrm>
            <a:off x="839244" y="1691014"/>
            <a:ext cx="951978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</a:t>
            </a: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 </a:t>
            </a: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</a:p>
          <a:p>
            <a:pPr marL="285750" indent="-285750">
              <a:buFontTx/>
              <a:buChar char="-"/>
            </a:pP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Session</a:t>
            </a:r>
          </a:p>
          <a:p>
            <a:pPr marL="285750" indent="-285750">
              <a:buFontTx/>
              <a:buChar char="-"/>
            </a:pP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</a:p>
          <a:p>
            <a:pPr marL="285750" indent="-285750">
              <a:buFontTx/>
              <a:buChar char="-"/>
            </a:pP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</a:t>
            </a:r>
          </a:p>
          <a:p>
            <a:pPr marL="285750" indent="-285750">
              <a:buFontTx/>
              <a:buChar char="-"/>
            </a:pP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Billede 1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5DA6809B-2B0E-DE8E-7E07-38B154088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69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is Aria Automation Configuration?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54C03-4472-7D8E-6F85-0597F11F2FD0}"/>
              </a:ext>
            </a:extLst>
          </p:cNvPr>
          <p:cNvSpPr txBox="1">
            <a:spLocks/>
          </p:cNvSpPr>
          <p:nvPr/>
        </p:nvSpPr>
        <p:spPr>
          <a:xfrm>
            <a:off x="500063" y="3291322"/>
            <a:ext cx="10515600" cy="2286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1200" i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r>
              <a:rPr lang="en-GB" sz="2000" i="1" dirty="0">
                <a:solidFill>
                  <a:schemeClr val="tx1"/>
                </a:solidFill>
                <a:cs typeface="Arial" panose="020B0604020202020204" pitchFamily="34" charset="0"/>
              </a:rPr>
              <a:t>A configuration management system</a:t>
            </a:r>
            <a:br>
              <a:rPr lang="en-GB" sz="2000" i="1" dirty="0">
                <a:solidFill>
                  <a:schemeClr val="tx1"/>
                </a:solidFill>
                <a:cs typeface="Arial" panose="020B0604020202020204" pitchFamily="34" charset="0"/>
              </a:rPr>
            </a:br>
            <a:endParaRPr lang="en-GB" sz="2000" i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r>
              <a:rPr lang="en-GB" sz="2000" i="1" dirty="0">
                <a:solidFill>
                  <a:schemeClr val="tx1"/>
                </a:solidFill>
                <a:cs typeface="Arial" panose="020B0604020202020204" pitchFamily="34" charset="0"/>
              </a:rPr>
              <a:t>A distributed remote execution system used to execute commands and query data on remote nodes</a:t>
            </a:r>
          </a:p>
          <a:p>
            <a:endParaRPr lang="en-NO" sz="1200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DD3E75-3EA1-943C-9966-881ABE4634B1}"/>
              </a:ext>
            </a:extLst>
          </p:cNvPr>
          <p:cNvSpPr txBox="1"/>
          <p:nvPr/>
        </p:nvSpPr>
        <p:spPr>
          <a:xfrm>
            <a:off x="2750761" y="1685592"/>
            <a:ext cx="22862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GB" sz="4400" b="1" i="1" dirty="0">
                <a:cs typeface="Arial" panose="020B0604020202020204" pitchFamily="34" charset="0"/>
              </a:rPr>
              <a:t>Spoiler:</a:t>
            </a:r>
            <a:endParaRPr lang="en-GB" sz="4400" i="1" dirty="0"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C7D961-961F-9C07-02C2-EABEECAB3FD6}"/>
              </a:ext>
            </a:extLst>
          </p:cNvPr>
          <p:cNvSpPr txBox="1"/>
          <p:nvPr/>
        </p:nvSpPr>
        <p:spPr>
          <a:xfrm>
            <a:off x="5036964" y="1684310"/>
            <a:ext cx="4723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b="1" i="1" dirty="0">
                <a:cs typeface="Arial" panose="020B0604020202020204" pitchFamily="34" charset="0"/>
              </a:rPr>
              <a:t>It is </a:t>
            </a:r>
            <a:r>
              <a:rPr lang="en-GB" sz="4800" b="1" i="1" dirty="0" err="1">
                <a:cs typeface="Arial" panose="020B0604020202020204" pitchFamily="34" charset="0"/>
              </a:rPr>
              <a:t>SaltStack</a:t>
            </a:r>
            <a:r>
              <a:rPr lang="en-GB" sz="4800" b="1" i="1" dirty="0">
                <a:cs typeface="Arial" panose="020B0604020202020204" pitchFamily="34" charset="0"/>
              </a:rPr>
              <a:t>!</a:t>
            </a:r>
            <a:endParaRPr lang="en-NO" sz="4800" dirty="0"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A9FAD1-B1A8-59DE-DA35-17B0041BF05C}"/>
              </a:ext>
            </a:extLst>
          </p:cNvPr>
          <p:cNvSpPr txBox="1"/>
          <p:nvPr/>
        </p:nvSpPr>
        <p:spPr>
          <a:xfrm>
            <a:off x="4921736" y="2550012"/>
            <a:ext cx="1672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i="1" dirty="0">
                <a:cs typeface="Arial" panose="020B0604020202020204" pitchFamily="34" charset="0"/>
              </a:rPr>
              <a:t>(mostly)</a:t>
            </a:r>
            <a:endParaRPr lang="en-NO" sz="3600" dirty="0"/>
          </a:p>
        </p:txBody>
      </p:sp>
    </p:spTree>
    <p:extLst>
      <p:ext uri="{BB962C8B-B14F-4D97-AF65-F5344CB8AC3E}">
        <p14:creationId xmlns:p14="http://schemas.microsoft.com/office/powerpoint/2010/main" val="246712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Aria Automation Architecture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7C2F9E-430E-FB6C-F07D-9513A54C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8859" y="1341849"/>
            <a:ext cx="3254279" cy="4091094"/>
          </a:xfrm>
          <a:prstGeom prst="rect">
            <a:avLst/>
          </a:prstGeom>
          <a:noFill/>
          <a:ln w="635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6183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  <a:noFill/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Saltstack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Concepts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3200" b="1" dirty="0"/>
              <a:t>Master</a:t>
            </a:r>
            <a:r>
              <a:rPr lang="en-NO" sz="3200" dirty="0"/>
              <a:t> 	— central control bus </a:t>
            </a:r>
          </a:p>
          <a:p>
            <a:r>
              <a:rPr lang="en-NO" sz="3200" b="1" dirty="0"/>
              <a:t>Minion</a:t>
            </a:r>
            <a:r>
              <a:rPr lang="en-NO" sz="3200" dirty="0"/>
              <a:t> 	— client</a:t>
            </a:r>
          </a:p>
          <a:p>
            <a:r>
              <a:rPr lang="en-NO" sz="3200" b="1" dirty="0"/>
              <a:t>States</a:t>
            </a:r>
            <a:r>
              <a:rPr lang="en-NO" sz="3200" dirty="0"/>
              <a:t> 	— recipe for minions</a:t>
            </a:r>
          </a:p>
          <a:p>
            <a:r>
              <a:rPr lang="en-NO" sz="3200" b="1" dirty="0"/>
              <a:t>Highstate</a:t>
            </a:r>
            <a:r>
              <a:rPr lang="en-NO" sz="3200" dirty="0"/>
              <a:t> 	— collection of states</a:t>
            </a:r>
            <a:endParaRPr lang="en-NO" sz="3200" b="1" dirty="0"/>
          </a:p>
          <a:p>
            <a:r>
              <a:rPr lang="en-NO" sz="3200" b="1" dirty="0"/>
              <a:t>Grains</a:t>
            </a:r>
            <a:r>
              <a:rPr lang="en-NO" sz="3200" dirty="0"/>
              <a:t> 	— information from minions </a:t>
            </a:r>
          </a:p>
          <a:p>
            <a:r>
              <a:rPr lang="en-NO" sz="3200" b="1" dirty="0"/>
              <a:t>Pillar 	</a:t>
            </a:r>
            <a:r>
              <a:rPr lang="en-NO" sz="3200" dirty="0"/>
              <a:t>— information from master to minions (secrets etc.)</a:t>
            </a:r>
            <a:endParaRPr lang="en-NO" sz="3200" b="1" dirty="0"/>
          </a:p>
          <a:p>
            <a:r>
              <a:rPr lang="en-NO" sz="3200" b="1" dirty="0"/>
              <a:t>Beacons 	</a:t>
            </a:r>
            <a:r>
              <a:rPr lang="en-NO" sz="3200" dirty="0"/>
              <a:t>— event monitor for non-salt processes</a:t>
            </a:r>
            <a:endParaRPr lang="en-NO" sz="3200" b="1" dirty="0"/>
          </a:p>
          <a:p>
            <a:r>
              <a:rPr lang="en-NO" sz="3200" b="1" dirty="0"/>
              <a:t>Reactors 	</a:t>
            </a:r>
            <a:r>
              <a:rPr lang="en-NO" sz="3200" dirty="0"/>
              <a:t>— watches salt event bus and reponds</a:t>
            </a: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566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Deploying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Aria Automation Configuration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 err="1"/>
              <a:t>Easy</a:t>
            </a:r>
            <a:r>
              <a:rPr lang="da-DK" sz="3200" dirty="0"/>
              <a:t> </a:t>
            </a:r>
            <a:r>
              <a:rPr lang="da-DK" sz="3200" dirty="0" err="1"/>
              <a:t>deploy</a:t>
            </a:r>
            <a:r>
              <a:rPr lang="da-DK" sz="3200" dirty="0"/>
              <a:t> via Aria Suite </a:t>
            </a:r>
            <a:r>
              <a:rPr lang="da-DK" sz="3200" dirty="0" err="1"/>
              <a:t>LifeCycle</a:t>
            </a:r>
            <a:r>
              <a:rPr lang="da-DK" sz="3200" dirty="0"/>
              <a:t> Manager</a:t>
            </a:r>
          </a:p>
          <a:p>
            <a:r>
              <a:rPr lang="da-DK" sz="3200" dirty="0"/>
              <a:t>	— </a:t>
            </a:r>
            <a:r>
              <a:rPr lang="da-DK" sz="3200" dirty="0" err="1"/>
              <a:t>clustering</a:t>
            </a:r>
            <a:r>
              <a:rPr lang="da-DK" sz="3200" dirty="0"/>
              <a:t> / </a:t>
            </a:r>
            <a:r>
              <a:rPr lang="da-DK" sz="3200" dirty="0" err="1"/>
              <a:t>multi</a:t>
            </a:r>
            <a:r>
              <a:rPr lang="da-DK" sz="3200" dirty="0"/>
              <a:t> master </a:t>
            </a:r>
            <a:r>
              <a:rPr lang="da-DK" sz="3200" dirty="0" err="1"/>
              <a:t>possible</a:t>
            </a:r>
            <a:r>
              <a:rPr lang="da-DK" sz="3200" dirty="0"/>
              <a:t> </a:t>
            </a:r>
            <a:r>
              <a:rPr lang="da-DK" sz="3200" dirty="0" err="1"/>
              <a:t>after</a:t>
            </a:r>
            <a:r>
              <a:rPr lang="da-DK" sz="3200" dirty="0"/>
              <a:t> </a:t>
            </a:r>
            <a:r>
              <a:rPr lang="da-DK" sz="3200" dirty="0" err="1"/>
              <a:t>deployment</a:t>
            </a:r>
            <a:br>
              <a:rPr lang="da-DK" sz="3200" dirty="0"/>
            </a:br>
            <a:endParaRPr lang="da-DK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3200" b="1" dirty="0"/>
              <a:t>Minimum </a:t>
            </a:r>
            <a:r>
              <a:rPr lang="da-DK" sz="3200" b="1" dirty="0" err="1"/>
              <a:t>Requirements</a:t>
            </a:r>
            <a:r>
              <a:rPr lang="da-DK" sz="3200" b="1" dirty="0"/>
              <a:t> (up to 5000 minions)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 sz="32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16 </a:t>
            </a:r>
            <a:r>
              <a:rPr lang="da-DK" sz="3200" dirty="0" err="1"/>
              <a:t>vCPU</a:t>
            </a:r>
            <a:endParaRPr lang="da-DK" sz="3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32 GB RAM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250 GB </a:t>
            </a:r>
            <a:r>
              <a:rPr lang="da-DK" sz="3200" dirty="0" err="1"/>
              <a:t>storage</a:t>
            </a:r>
            <a:endParaRPr lang="da-DK" sz="3200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99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Minion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Requirements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3200" dirty="0"/>
              <a:t>Windows / Linux / </a:t>
            </a:r>
            <a:r>
              <a:rPr lang="da-DK" sz="3200" dirty="0" err="1"/>
              <a:t>MacOS</a:t>
            </a:r>
            <a:r>
              <a:rPr lang="da-DK" sz="3200" dirty="0"/>
              <a:t> / AIX / Proxy (Napalm+++)</a:t>
            </a:r>
            <a:br>
              <a:rPr lang="da-DK" sz="3200" dirty="0"/>
            </a:br>
            <a:endParaRPr lang="da-DK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3200" b="1" dirty="0"/>
              <a:t>By default looks for </a:t>
            </a:r>
            <a:r>
              <a:rPr lang="da-DK" sz="3200" b="1" i="1" dirty="0"/>
              <a:t>salt</a:t>
            </a:r>
            <a:r>
              <a:rPr lang="da-DK" sz="3200" b="1" dirty="0"/>
              <a:t> in DNS (</a:t>
            </a:r>
            <a:r>
              <a:rPr lang="da-DK" sz="3200" b="1" dirty="0" err="1"/>
              <a:t>can</a:t>
            </a:r>
            <a:r>
              <a:rPr lang="da-DK" sz="3200" b="1" dirty="0"/>
              <a:t> </a:t>
            </a:r>
            <a:r>
              <a:rPr lang="da-DK" sz="3200" b="1" dirty="0" err="1"/>
              <a:t>be</a:t>
            </a:r>
            <a:r>
              <a:rPr lang="da-DK" sz="3200" b="1" dirty="0"/>
              <a:t> </a:t>
            </a:r>
            <a:r>
              <a:rPr lang="da-DK" sz="3200" b="1" dirty="0" err="1"/>
              <a:t>configured</a:t>
            </a:r>
            <a:r>
              <a:rPr lang="da-DK" sz="3200" b="1" dirty="0"/>
              <a:t>)</a:t>
            </a:r>
          </a:p>
          <a:p>
            <a:endParaRPr lang="da-DK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3200" dirty="0"/>
              <a:t>TCP port 4505/4506 from minion to master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All </a:t>
            </a:r>
            <a:r>
              <a:rPr lang="da-DK" sz="3200" dirty="0" err="1"/>
              <a:t>traffic</a:t>
            </a:r>
            <a:r>
              <a:rPr lang="da-DK" sz="3200" dirty="0"/>
              <a:t> is </a:t>
            </a:r>
            <a:r>
              <a:rPr lang="da-DK" sz="3200" dirty="0" err="1"/>
              <a:t>encrypted</a:t>
            </a:r>
            <a:endParaRPr lang="da-DK" sz="3200" dirty="0"/>
          </a:p>
          <a:p>
            <a:endParaRPr lang="da-DK" sz="3200" dirty="0"/>
          </a:p>
          <a:p>
            <a:endParaRPr lang="da-DK" sz="3200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38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Integration with VMware Tools 12+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b="1" dirty="0"/>
              <a:t>VM Options / Advanced / Configuration Parameters / Edit Configuration</a:t>
            </a:r>
            <a:br>
              <a:rPr lang="da-DK" sz="3200" dirty="0"/>
            </a:br>
            <a:endParaRPr lang="da-DK" sz="3200" dirty="0"/>
          </a:p>
          <a:p>
            <a:r>
              <a:rPr lang="da-DK" sz="3200" i="1" dirty="0" err="1"/>
              <a:t>guestinfo</a:t>
            </a:r>
            <a:r>
              <a:rPr lang="da-DK" sz="3200" i="1" dirty="0"/>
              <a:t>./</a:t>
            </a:r>
            <a:r>
              <a:rPr lang="da-DK" sz="3200" i="1" dirty="0" err="1"/>
              <a:t>vmware.components.salt_minion.desiredstate</a:t>
            </a:r>
            <a:r>
              <a:rPr lang="da-DK" sz="3200" i="1" dirty="0"/>
              <a:t>: present</a:t>
            </a:r>
          </a:p>
          <a:p>
            <a:endParaRPr lang="da-DK" sz="3200" dirty="0"/>
          </a:p>
          <a:p>
            <a:r>
              <a:rPr lang="da-DK" sz="3200" i="1" dirty="0" err="1"/>
              <a:t>guestinfo</a:t>
            </a:r>
            <a:r>
              <a:rPr lang="da-DK" sz="3200" i="1" dirty="0"/>
              <a:t>./</a:t>
            </a:r>
            <a:r>
              <a:rPr lang="da-DK" sz="3200" i="1" dirty="0" err="1"/>
              <a:t>vmware.components.salt_minion.args</a:t>
            </a:r>
            <a:r>
              <a:rPr lang="da-DK" sz="3200" i="1" dirty="0"/>
              <a:t>:  master= ip/</a:t>
            </a:r>
            <a:r>
              <a:rPr lang="da-DK" sz="3200" i="1" dirty="0" err="1"/>
              <a:t>hostname</a:t>
            </a:r>
            <a:endParaRPr lang="da-DK" sz="3200" i="1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6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emoVTI">
  <a:themeElements>
    <a:clrScheme name="Custom 73">
      <a:dk1>
        <a:sysClr val="windowText" lastClr="000000"/>
      </a:dk1>
      <a:lt1>
        <a:sysClr val="window" lastClr="FFFFFF"/>
      </a:lt1>
      <a:dk2>
        <a:srgbClr val="192033"/>
      </a:dk2>
      <a:lt2>
        <a:srgbClr val="F3EAD9"/>
      </a:lt2>
      <a:accent1>
        <a:srgbClr val="ED625F"/>
      </a:accent1>
      <a:accent2>
        <a:srgbClr val="2F4FA7"/>
      </a:accent2>
      <a:accent3>
        <a:srgbClr val="76A899"/>
      </a:accent3>
      <a:accent4>
        <a:srgbClr val="D4669D"/>
      </a:accent4>
      <a:accent5>
        <a:srgbClr val="F2855A"/>
      </a:accent5>
      <a:accent6>
        <a:srgbClr val="C44732"/>
      </a:accent6>
      <a:hlink>
        <a:srgbClr val="3F7AAF"/>
      </a:hlink>
      <a:folHlink>
        <a:srgbClr val="9E4687"/>
      </a:folHlink>
    </a:clrScheme>
    <a:fontScheme name="Elephant Univers Condensed">
      <a:majorFont>
        <a:latin typeface="Elephant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æsentation2" id="{9F3E0F10-6FA6-A147-9E6C-B60856B9F81F}" vid="{DE8DC932-0536-354A-BBD6-5F9FF1CA4D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MemoVTI</Template>
  <TotalTime>14607</TotalTime>
  <Words>639</Words>
  <Application>Microsoft Macintosh PowerPoint</Application>
  <PresentationFormat>Widescreen</PresentationFormat>
  <Paragraphs>144</Paragraphs>
  <Slides>18</Slides>
  <Notes>12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Aptos</vt:lpstr>
      <vt:lpstr>Arial</vt:lpstr>
      <vt:lpstr>Elephant</vt:lpstr>
      <vt:lpstr>Menlo</vt:lpstr>
      <vt:lpstr>Univers Condensed</vt:lpstr>
      <vt:lpstr>MemoVTI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Mohn</dc:creator>
  <cp:lastModifiedBy>Christian Mohn</cp:lastModifiedBy>
  <cp:revision>34</cp:revision>
  <dcterms:created xsi:type="dcterms:W3CDTF">2023-09-06T07:14:53Z</dcterms:created>
  <dcterms:modified xsi:type="dcterms:W3CDTF">2023-09-21T08:45:09Z</dcterms:modified>
</cp:coreProperties>
</file>

<file path=docProps/thumbnail.jpeg>
</file>